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5" r:id="rId6"/>
    <p:sldId id="260" r:id="rId7"/>
    <p:sldId id="261" r:id="rId8"/>
    <p:sldId id="262" r:id="rId9"/>
    <p:sldId id="263" r:id="rId10"/>
    <p:sldId id="266" r:id="rId11"/>
    <p:sldId id="267" r:id="rId12"/>
    <p:sldId id="268" r:id="rId13"/>
    <p:sldId id="264"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789" autoAdjust="0"/>
  </p:normalViewPr>
  <p:slideViewPr>
    <p:cSldViewPr>
      <p:cViewPr varScale="1">
        <p:scale>
          <a:sx n="48" d="100"/>
          <a:sy n="48" d="100"/>
        </p:scale>
        <p:origin x="-52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School Health &amp; Safety Policies &amp; Environment</c:v>
                </c:pt>
              </c:strCache>
            </c:strRef>
          </c:tx>
          <c:cat>
            <c:numRef>
              <c:f>Sheet1!$A$2:$A$3</c:f>
              <c:numCache>
                <c:formatCode>General</c:formatCode>
                <c:ptCount val="2"/>
                <c:pt idx="0">
                  <c:v>2006</c:v>
                </c:pt>
                <c:pt idx="1">
                  <c:v>2011</c:v>
                </c:pt>
              </c:numCache>
            </c:numRef>
          </c:cat>
          <c:val>
            <c:numRef>
              <c:f>Sheet1!$B$2:$B$3</c:f>
              <c:numCache>
                <c:formatCode>0%</c:formatCode>
                <c:ptCount val="2"/>
                <c:pt idx="0">
                  <c:v>0.8</c:v>
                </c:pt>
                <c:pt idx="1">
                  <c:v>0.76000000000000056</c:v>
                </c:pt>
              </c:numCache>
            </c:numRef>
          </c:val>
        </c:ser>
        <c:ser>
          <c:idx val="1"/>
          <c:order val="1"/>
          <c:tx>
            <c:strRef>
              <c:f>Sheet1!$C$1</c:f>
              <c:strCache>
                <c:ptCount val="1"/>
                <c:pt idx="0">
                  <c:v>Health Education</c:v>
                </c:pt>
              </c:strCache>
            </c:strRef>
          </c:tx>
          <c:cat>
            <c:numRef>
              <c:f>Sheet1!$A$2:$A$3</c:f>
              <c:numCache>
                <c:formatCode>General</c:formatCode>
                <c:ptCount val="2"/>
                <c:pt idx="0">
                  <c:v>2006</c:v>
                </c:pt>
                <c:pt idx="1">
                  <c:v>2011</c:v>
                </c:pt>
              </c:numCache>
            </c:numRef>
          </c:cat>
          <c:val>
            <c:numRef>
              <c:f>Sheet1!$C$2:$C$3</c:f>
              <c:numCache>
                <c:formatCode>0%</c:formatCode>
                <c:ptCount val="2"/>
                <c:pt idx="0">
                  <c:v>0.81</c:v>
                </c:pt>
                <c:pt idx="1">
                  <c:v>0.52</c:v>
                </c:pt>
              </c:numCache>
            </c:numRef>
          </c:val>
        </c:ser>
        <c:ser>
          <c:idx val="2"/>
          <c:order val="2"/>
          <c:tx>
            <c:strRef>
              <c:f>Sheet1!$D$1</c:f>
              <c:strCache>
                <c:ptCount val="1"/>
                <c:pt idx="0">
                  <c:v>Physical Education &amp; Physical Activity Programs</c:v>
                </c:pt>
              </c:strCache>
            </c:strRef>
          </c:tx>
          <c:cat>
            <c:numRef>
              <c:f>Sheet1!$A$2:$A$3</c:f>
              <c:numCache>
                <c:formatCode>General</c:formatCode>
                <c:ptCount val="2"/>
                <c:pt idx="0">
                  <c:v>2006</c:v>
                </c:pt>
                <c:pt idx="1">
                  <c:v>2011</c:v>
                </c:pt>
              </c:numCache>
            </c:numRef>
          </c:cat>
          <c:val>
            <c:numRef>
              <c:f>Sheet1!$D$2:$D$3</c:f>
              <c:numCache>
                <c:formatCode>0%</c:formatCode>
                <c:ptCount val="2"/>
                <c:pt idx="0">
                  <c:v>0.84000000000000052</c:v>
                </c:pt>
                <c:pt idx="1">
                  <c:v>0.87000000000000055</c:v>
                </c:pt>
              </c:numCache>
            </c:numRef>
          </c:val>
        </c:ser>
        <c:ser>
          <c:idx val="3"/>
          <c:order val="3"/>
          <c:tx>
            <c:strRef>
              <c:f>Sheet1!$E$1</c:f>
              <c:strCache>
                <c:ptCount val="1"/>
                <c:pt idx="0">
                  <c:v>Nutrition Services</c:v>
                </c:pt>
              </c:strCache>
            </c:strRef>
          </c:tx>
          <c:cat>
            <c:numRef>
              <c:f>Sheet1!$A$2:$A$3</c:f>
              <c:numCache>
                <c:formatCode>General</c:formatCode>
                <c:ptCount val="2"/>
                <c:pt idx="0">
                  <c:v>2006</c:v>
                </c:pt>
                <c:pt idx="1">
                  <c:v>2011</c:v>
                </c:pt>
              </c:numCache>
            </c:numRef>
          </c:cat>
          <c:val>
            <c:numRef>
              <c:f>Sheet1!$E$2:$E$3</c:f>
              <c:numCache>
                <c:formatCode>0%</c:formatCode>
                <c:ptCount val="2"/>
                <c:pt idx="0">
                  <c:v>0.71000000000000052</c:v>
                </c:pt>
                <c:pt idx="1">
                  <c:v>0.82000000000000051</c:v>
                </c:pt>
              </c:numCache>
            </c:numRef>
          </c:val>
        </c:ser>
        <c:ser>
          <c:idx val="4"/>
          <c:order val="4"/>
          <c:tx>
            <c:strRef>
              <c:f>Sheet1!$F$1</c:f>
              <c:strCache>
                <c:ptCount val="1"/>
                <c:pt idx="0">
                  <c:v>Health Services</c:v>
                </c:pt>
              </c:strCache>
            </c:strRef>
          </c:tx>
          <c:cat>
            <c:numRef>
              <c:f>Sheet1!$A$2:$A$3</c:f>
              <c:numCache>
                <c:formatCode>General</c:formatCode>
                <c:ptCount val="2"/>
                <c:pt idx="0">
                  <c:v>2006</c:v>
                </c:pt>
                <c:pt idx="1">
                  <c:v>2011</c:v>
                </c:pt>
              </c:numCache>
            </c:numRef>
          </c:cat>
          <c:val>
            <c:numRef>
              <c:f>Sheet1!$F$2:$F$3</c:f>
              <c:numCache>
                <c:formatCode>0%</c:formatCode>
                <c:ptCount val="2"/>
                <c:pt idx="0">
                  <c:v>0.8</c:v>
                </c:pt>
                <c:pt idx="1">
                  <c:v>0.73000000000000054</c:v>
                </c:pt>
              </c:numCache>
            </c:numRef>
          </c:val>
        </c:ser>
        <c:ser>
          <c:idx val="5"/>
          <c:order val="5"/>
          <c:tx>
            <c:strRef>
              <c:f>Sheet1!$G$1</c:f>
              <c:strCache>
                <c:ptCount val="1"/>
                <c:pt idx="0">
                  <c:v>Counseling, Psych, &amp; Social Services</c:v>
                </c:pt>
              </c:strCache>
            </c:strRef>
          </c:tx>
          <c:cat>
            <c:numRef>
              <c:f>Sheet1!$A$2:$A$3</c:f>
              <c:numCache>
                <c:formatCode>General</c:formatCode>
                <c:ptCount val="2"/>
                <c:pt idx="0">
                  <c:v>2006</c:v>
                </c:pt>
                <c:pt idx="1">
                  <c:v>2011</c:v>
                </c:pt>
              </c:numCache>
            </c:numRef>
          </c:cat>
          <c:val>
            <c:numRef>
              <c:f>Sheet1!$G$2:$G$3</c:f>
              <c:numCache>
                <c:formatCode>0%</c:formatCode>
                <c:ptCount val="2"/>
                <c:pt idx="0">
                  <c:v>0.83000000000000052</c:v>
                </c:pt>
                <c:pt idx="1">
                  <c:v>0.8</c:v>
                </c:pt>
              </c:numCache>
            </c:numRef>
          </c:val>
        </c:ser>
        <c:ser>
          <c:idx val="6"/>
          <c:order val="6"/>
          <c:tx>
            <c:strRef>
              <c:f>Sheet1!$H$1</c:f>
              <c:strCache>
                <c:ptCount val="1"/>
                <c:pt idx="0">
                  <c:v>Health Promotion for Staff</c:v>
                </c:pt>
              </c:strCache>
            </c:strRef>
          </c:tx>
          <c:cat>
            <c:numRef>
              <c:f>Sheet1!$A$2:$A$3</c:f>
              <c:numCache>
                <c:formatCode>General</c:formatCode>
                <c:ptCount val="2"/>
                <c:pt idx="0">
                  <c:v>2006</c:v>
                </c:pt>
                <c:pt idx="1">
                  <c:v>2011</c:v>
                </c:pt>
              </c:numCache>
            </c:numRef>
          </c:cat>
          <c:val>
            <c:numRef>
              <c:f>Sheet1!$H$2:$H$3</c:f>
              <c:numCache>
                <c:formatCode>0%</c:formatCode>
                <c:ptCount val="2"/>
                <c:pt idx="0">
                  <c:v>0.32000000000000034</c:v>
                </c:pt>
                <c:pt idx="1">
                  <c:v>8.0000000000000085E-2</c:v>
                </c:pt>
              </c:numCache>
            </c:numRef>
          </c:val>
        </c:ser>
        <c:ser>
          <c:idx val="7"/>
          <c:order val="7"/>
          <c:tx>
            <c:strRef>
              <c:f>Sheet1!$I$1</c:f>
              <c:strCache>
                <c:ptCount val="1"/>
                <c:pt idx="0">
                  <c:v>Family and Community Involvement</c:v>
                </c:pt>
              </c:strCache>
            </c:strRef>
          </c:tx>
          <c:cat>
            <c:numRef>
              <c:f>Sheet1!$A$2:$A$3</c:f>
              <c:numCache>
                <c:formatCode>General</c:formatCode>
                <c:ptCount val="2"/>
                <c:pt idx="0">
                  <c:v>2006</c:v>
                </c:pt>
                <c:pt idx="1">
                  <c:v>2011</c:v>
                </c:pt>
              </c:numCache>
            </c:numRef>
          </c:cat>
          <c:val>
            <c:numRef>
              <c:f>Sheet1!$I$2:$I$3</c:f>
              <c:numCache>
                <c:formatCode>0%</c:formatCode>
                <c:ptCount val="2"/>
                <c:pt idx="0">
                  <c:v>0.61000000000000054</c:v>
                </c:pt>
                <c:pt idx="1">
                  <c:v>0.3300000000000004</c:v>
                </c:pt>
              </c:numCache>
            </c:numRef>
          </c:val>
        </c:ser>
        <c:axId val="66218624"/>
        <c:axId val="69067136"/>
      </c:barChart>
      <c:catAx>
        <c:axId val="66218624"/>
        <c:scaling>
          <c:orientation val="minMax"/>
        </c:scaling>
        <c:axPos val="b"/>
        <c:numFmt formatCode="General" sourceLinked="1"/>
        <c:tickLblPos val="nextTo"/>
        <c:crossAx val="69067136"/>
        <c:crosses val="autoZero"/>
        <c:auto val="1"/>
        <c:lblAlgn val="ctr"/>
        <c:lblOffset val="100"/>
      </c:catAx>
      <c:valAx>
        <c:axId val="69067136"/>
        <c:scaling>
          <c:orientation val="minMax"/>
        </c:scaling>
        <c:axPos val="l"/>
        <c:majorGridlines/>
        <c:numFmt formatCode="0%" sourceLinked="1"/>
        <c:tickLblPos val="nextTo"/>
        <c:crossAx val="66218624"/>
        <c:crosses val="autoZero"/>
        <c:crossBetween val="between"/>
      </c:valAx>
      <c:spPr>
        <a:noFill/>
        <a:ln w="25398">
          <a:noFill/>
        </a:ln>
      </c:spPr>
    </c:plotArea>
    <c:legend>
      <c:legendPos val="r"/>
      <c:legendEntry>
        <c:idx val="0"/>
        <c:txPr>
          <a:bodyPr/>
          <a:lstStyle/>
          <a:p>
            <a:pPr>
              <a:defRPr sz="1200"/>
            </a:pPr>
            <a:endParaRPr lang="en-US"/>
          </a:p>
        </c:txPr>
      </c:legendEntry>
      <c:legendEntry>
        <c:idx val="1"/>
        <c:txPr>
          <a:bodyPr/>
          <a:lstStyle/>
          <a:p>
            <a:pPr>
              <a:defRPr sz="1200"/>
            </a:pPr>
            <a:endParaRPr lang="en-US"/>
          </a:p>
        </c:txPr>
      </c:legendEntry>
      <c:legendEntry>
        <c:idx val="2"/>
        <c:txPr>
          <a:bodyPr/>
          <a:lstStyle/>
          <a:p>
            <a:pPr>
              <a:defRPr sz="1200"/>
            </a:pPr>
            <a:endParaRPr lang="en-US"/>
          </a:p>
        </c:txPr>
      </c:legendEntry>
      <c:legendEntry>
        <c:idx val="3"/>
        <c:txPr>
          <a:bodyPr/>
          <a:lstStyle/>
          <a:p>
            <a:pPr>
              <a:defRPr sz="1200"/>
            </a:pPr>
            <a:endParaRPr lang="en-US"/>
          </a:p>
        </c:txPr>
      </c:legendEntry>
      <c:legendEntry>
        <c:idx val="4"/>
        <c:txPr>
          <a:bodyPr/>
          <a:lstStyle/>
          <a:p>
            <a:pPr>
              <a:defRPr sz="1200"/>
            </a:pPr>
            <a:endParaRPr lang="en-US"/>
          </a:p>
        </c:txPr>
      </c:legendEntry>
      <c:legendEntry>
        <c:idx val="5"/>
        <c:txPr>
          <a:bodyPr/>
          <a:lstStyle/>
          <a:p>
            <a:pPr>
              <a:defRPr sz="1200"/>
            </a:pPr>
            <a:endParaRPr lang="en-US"/>
          </a:p>
        </c:txPr>
      </c:legendEntry>
      <c:legendEntry>
        <c:idx val="6"/>
        <c:txPr>
          <a:bodyPr/>
          <a:lstStyle/>
          <a:p>
            <a:pPr>
              <a:defRPr sz="1200"/>
            </a:pPr>
            <a:endParaRPr lang="en-US"/>
          </a:p>
        </c:txPr>
      </c:legendEntry>
      <c:legendEntry>
        <c:idx val="7"/>
        <c:txPr>
          <a:bodyPr/>
          <a:lstStyle/>
          <a:p>
            <a:pPr>
              <a:defRPr sz="1200"/>
            </a:pPr>
            <a:endParaRPr lang="en-US"/>
          </a:p>
        </c:txPr>
      </c:legendEntry>
      <c:layout/>
    </c:legend>
    <c:plotVisOnly val="1"/>
    <c:dispBlanksAs val="gap"/>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CDF7C7-B386-4127-B34F-90E8AF9425B9}" type="datetimeFigureOut">
              <a:rPr lang="en-US" smtClean="0"/>
              <a:pPr/>
              <a:t>6/14/2011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C8EFA9-BE17-4CEF-8F65-1EC16AAD45D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Apple trees-</a:t>
            </a:r>
          </a:p>
          <a:p>
            <a:endParaRPr lang="en-US" dirty="0" smtClean="0"/>
          </a:p>
          <a:p>
            <a:r>
              <a:rPr lang="en-US" dirty="0" smtClean="0"/>
              <a:t>Mini-Conference-</a:t>
            </a:r>
            <a:r>
              <a:rPr lang="en-US" baseline="0" dirty="0" smtClean="0"/>
              <a:t> </a:t>
            </a:r>
            <a:r>
              <a:rPr lang="en-US" baseline="0" dirty="0" err="1" smtClean="0"/>
              <a:t>Elisabet</a:t>
            </a:r>
            <a:r>
              <a:rPr lang="en-US" baseline="0" dirty="0" smtClean="0"/>
              <a:t> report on if present.</a:t>
            </a:r>
          </a:p>
          <a:p>
            <a:r>
              <a:rPr lang="en-US" baseline="0" dirty="0" smtClean="0"/>
              <a:t>	      School Garden 101-2012</a:t>
            </a:r>
          </a:p>
          <a:p>
            <a:r>
              <a:rPr lang="en-US" baseline="0" dirty="0" smtClean="0"/>
              <a:t>Judy-Report</a:t>
            </a:r>
          </a:p>
          <a:p>
            <a:endParaRPr lang="en-US" baseline="0" dirty="0" smtClean="0"/>
          </a:p>
          <a:p>
            <a:r>
              <a:rPr lang="en-US" baseline="0" dirty="0" smtClean="0"/>
              <a:t>Greenhouse-On hold</a:t>
            </a:r>
          </a:p>
          <a:p>
            <a:endParaRPr lang="en-US" baseline="0" dirty="0" smtClean="0"/>
          </a:p>
          <a:p>
            <a:r>
              <a:rPr lang="en-US" baseline="0" dirty="0" smtClean="0"/>
              <a:t>School Garden-Planting started April 4</a:t>
            </a:r>
            <a:r>
              <a:rPr lang="en-US" baseline="30000" dirty="0" smtClean="0"/>
              <a:t>th</a:t>
            </a:r>
            <a:r>
              <a:rPr lang="en-US" baseline="0" dirty="0" smtClean="0"/>
              <a:t>-Serving radishes and lettuce this week.  Classes planting fall crops this week. Kindergarten-class pumpkin growing contest.  Thanks to Bob Waugh for tilling, planting corn, and cucumbers.  Kim Blair donated seeds and plants.</a:t>
            </a:r>
          </a:p>
          <a:p>
            <a:endParaRPr lang="en-US" baseline="0" dirty="0" smtClean="0"/>
          </a:p>
          <a:p>
            <a:r>
              <a:rPr lang="en-US" baseline="0" dirty="0" smtClean="0"/>
              <a:t>PTO- $100 for equipment…bought fertilizer, will get more plants, hoe?, hose? Need rain barrel.</a:t>
            </a:r>
          </a:p>
          <a:p>
            <a:endParaRPr lang="en-US" baseline="0" dirty="0" smtClean="0"/>
          </a:p>
          <a:p>
            <a:r>
              <a:rPr lang="en-US" baseline="0" dirty="0" smtClean="0"/>
              <a:t>PASS OUT SIGN-UP SHEET</a:t>
            </a:r>
          </a:p>
        </p:txBody>
      </p:sp>
      <p:sp>
        <p:nvSpPr>
          <p:cNvPr id="4" name="Slide Number Placeholder 3"/>
          <p:cNvSpPr>
            <a:spLocks noGrp="1"/>
          </p:cNvSpPr>
          <p:nvPr>
            <p:ph type="sldNum" sz="quarter" idx="10"/>
          </p:nvPr>
        </p:nvSpPr>
        <p:spPr/>
        <p:txBody>
          <a:bodyPr/>
          <a:lstStyle/>
          <a:p>
            <a:fld id="{42C8EFA9-BE17-4CEF-8F65-1EC16AAD45D7}"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Family Dinner Night-bad</a:t>
            </a:r>
            <a:r>
              <a:rPr lang="en-US" baseline="0" dirty="0" smtClean="0"/>
              <a:t> weather…do over?</a:t>
            </a:r>
          </a:p>
          <a:p>
            <a:r>
              <a:rPr lang="en-US" baseline="0" dirty="0" smtClean="0"/>
              <a:t>Served spaghetti, salad, homemade bread, and locally grown apples.  </a:t>
            </a:r>
            <a:r>
              <a:rPr lang="en-US" baseline="0" dirty="0" err="1" smtClean="0"/>
              <a:t>Wii</a:t>
            </a:r>
            <a:r>
              <a:rPr lang="en-US" baseline="0" dirty="0" smtClean="0"/>
              <a:t> Just Dance was enjoyed by the students.</a:t>
            </a:r>
          </a:p>
          <a:p>
            <a:endParaRPr lang="en-US" baseline="0" dirty="0" smtClean="0"/>
          </a:p>
          <a:p>
            <a:r>
              <a:rPr lang="en-US" baseline="0" dirty="0" smtClean="0"/>
              <a:t>Lunch Survey- 17 completed (majority staff).  53% eat lunch every day.  82% thought the kitchen staff were average to friendly and helpful.  53% stated the quality of the main entrée varies daily, no one said it was consistently high quality. 53% said the salad bar was generally good and 18% said it was consistently high quality.  Comments include: Would like to see more variety, like to try potato bar, taco salad, and soup.  65% stated the nutritional content of the food served was fairly nutritious, 39% felt it had poor nutritional content, only 6% thought it is highly nutritious.  71% thought there is not a lot of variety in the menu.  </a:t>
            </a:r>
            <a:r>
              <a:rPr lang="en-US" b="1" baseline="0" dirty="0" smtClean="0"/>
              <a:t>82% said the meals were not filling.</a:t>
            </a:r>
            <a:endParaRPr lang="en-US" b="0" baseline="0" dirty="0" smtClean="0"/>
          </a:p>
          <a:p>
            <a:endParaRPr lang="en-US" b="0" baseline="0" dirty="0" smtClean="0"/>
          </a:p>
          <a:p>
            <a:r>
              <a:rPr lang="en-US" b="0" baseline="0" dirty="0" smtClean="0"/>
              <a:t>Wellness challenge-Weekly food and activity log. Incentives-water bottles, jump ropes, drawstring backpacks, </a:t>
            </a:r>
            <a:r>
              <a:rPr lang="en-US" b="0" baseline="0" dirty="0" err="1" smtClean="0"/>
              <a:t>walmart</a:t>
            </a:r>
            <a:r>
              <a:rPr lang="en-US" b="0" baseline="0" dirty="0" smtClean="0"/>
              <a:t> and subway gift cards, passes to swim at Fairfield Rec. and T-shirts.  Weekly winners-1 from each grade and 1 staff member.  Selected from different category each week (student not aware of weekly category) ex: who exercised the most minutes, ate the most servings of fruits and veggies, most water drank, etc. Healthy tips during morning announcements.</a:t>
            </a:r>
            <a:endParaRPr lang="en-US" dirty="0"/>
          </a:p>
        </p:txBody>
      </p:sp>
      <p:sp>
        <p:nvSpPr>
          <p:cNvPr id="4" name="Slide Number Placeholder 3"/>
          <p:cNvSpPr>
            <a:spLocks noGrp="1"/>
          </p:cNvSpPr>
          <p:nvPr>
            <p:ph type="sldNum" sz="quarter" idx="10"/>
          </p:nvPr>
        </p:nvSpPr>
        <p:spPr/>
        <p:txBody>
          <a:bodyPr/>
          <a:lstStyle/>
          <a:p>
            <a:fld id="{42C8EFA9-BE17-4CEF-8F65-1EC16AAD45D7}"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Elementary-$500-Farm</a:t>
            </a:r>
            <a:r>
              <a:rPr lang="en-US" baseline="0" dirty="0" smtClean="0"/>
              <a:t> </a:t>
            </a:r>
            <a:r>
              <a:rPr lang="en-US" baseline="0" dirty="0" smtClean="0"/>
              <a:t>Safety Day-Activity (minute-to-win-it) and taste-testing (</a:t>
            </a:r>
            <a:r>
              <a:rPr lang="en-US" baseline="0" dirty="0" err="1" smtClean="0"/>
              <a:t>kiwano</a:t>
            </a:r>
            <a:r>
              <a:rPr lang="en-US" baseline="0" dirty="0" smtClean="0"/>
              <a:t>, mango, UGLI fruit, purple cauliflower, kiwi, cherimoya, passion fruit, pineapple, taro root, cactus pear, and kumquats.</a:t>
            </a:r>
          </a:p>
          <a:p>
            <a:r>
              <a:rPr lang="en-US" baseline="0" dirty="0" smtClean="0"/>
              <a:t>Gave “pocket pal” about why you should eat school breakfast and lunch, also healthy recipes.</a:t>
            </a:r>
          </a:p>
          <a:p>
            <a:endParaRPr lang="en-US" baseline="0" dirty="0" smtClean="0"/>
          </a:p>
          <a:p>
            <a:r>
              <a:rPr lang="en-US" baseline="0" dirty="0" smtClean="0"/>
              <a:t>Middle </a:t>
            </a:r>
            <a:r>
              <a:rPr lang="en-US" baseline="0" dirty="0" smtClean="0"/>
              <a:t>School-$500-Medieval </a:t>
            </a:r>
            <a:r>
              <a:rPr lang="en-US" baseline="0" dirty="0" smtClean="0"/>
              <a:t>Day-Taste-test-fruits and veggies from that time-carrots, </a:t>
            </a:r>
            <a:r>
              <a:rPr lang="en-US" baseline="0" dirty="0" smtClean="0"/>
              <a:t>turnips, cherries.</a:t>
            </a:r>
            <a:endParaRPr lang="en-US" baseline="0" dirty="0" smtClean="0"/>
          </a:p>
          <a:p>
            <a:endParaRPr lang="en-US" baseline="0" dirty="0" smtClean="0"/>
          </a:p>
          <a:p>
            <a:r>
              <a:rPr lang="en-US" baseline="0" dirty="0" smtClean="0"/>
              <a:t>Flat Screen-$500 to purchase to display health messages, including menus. Will be in cafeteria/study hall.</a:t>
            </a:r>
          </a:p>
          <a:p>
            <a:endParaRPr lang="en-US" baseline="0" dirty="0" smtClean="0"/>
          </a:p>
          <a:p>
            <a:r>
              <a:rPr lang="en-US" baseline="0" dirty="0" smtClean="0"/>
              <a:t>Farm to </a:t>
            </a:r>
            <a:r>
              <a:rPr lang="en-US" baseline="0" dirty="0" smtClean="0"/>
              <a:t>School-$500-Garden </a:t>
            </a:r>
            <a:r>
              <a:rPr lang="en-US" baseline="0" dirty="0" smtClean="0"/>
              <a:t>activities during summer camp.  Students help prepare produce to eat for lunch that day.</a:t>
            </a:r>
          </a:p>
          <a:p>
            <a:r>
              <a:rPr lang="en-US" baseline="0" dirty="0" smtClean="0"/>
              <a:t>Composting activities/worm composter, Farmers’ Market at end of camp to use “money” to purchase produce.</a:t>
            </a:r>
          </a:p>
          <a:p>
            <a:endParaRPr lang="en-US" baseline="0" dirty="0" smtClean="0"/>
          </a:p>
          <a:p>
            <a:r>
              <a:rPr lang="en-US" baseline="0" dirty="0" smtClean="0"/>
              <a:t>School Youth </a:t>
            </a:r>
            <a:r>
              <a:rPr lang="en-US" baseline="0" dirty="0" smtClean="0"/>
              <a:t>Garden-$500-Same </a:t>
            </a:r>
            <a:r>
              <a:rPr lang="en-US" baseline="0" dirty="0" smtClean="0"/>
              <a:t>as Farm to School. Create cookbook with recipes from home using produce we are learning about. Local producers and gardeners will be asked to talk to students about their experiences and provide local produce for students to taste</a:t>
            </a:r>
            <a:r>
              <a:rPr lang="en-US" baseline="0" dirty="0" smtClean="0"/>
              <a:t>.</a:t>
            </a:r>
          </a:p>
        </p:txBody>
      </p:sp>
      <p:sp>
        <p:nvSpPr>
          <p:cNvPr id="4" name="Slide Number Placeholder 3"/>
          <p:cNvSpPr>
            <a:spLocks noGrp="1"/>
          </p:cNvSpPr>
          <p:nvPr>
            <p:ph type="sldNum" sz="quarter" idx="10"/>
          </p:nvPr>
        </p:nvSpPr>
        <p:spPr/>
        <p:txBody>
          <a:bodyPr/>
          <a:lstStyle/>
          <a:p>
            <a:fld id="{42C8EFA9-BE17-4CEF-8F65-1EC16AAD45D7}"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2006</a:t>
            </a:r>
            <a:r>
              <a:rPr lang="en-US" baseline="0" dirty="0" smtClean="0"/>
              <a:t> vs. </a:t>
            </a:r>
            <a:r>
              <a:rPr lang="en-US" baseline="0" smtClean="0"/>
              <a:t>2011</a:t>
            </a:r>
            <a:endParaRPr lang="en-US" dirty="0" smtClean="0"/>
          </a:p>
          <a:p>
            <a:endParaRPr lang="en-US" dirty="0" smtClean="0"/>
          </a:p>
          <a:p>
            <a:r>
              <a:rPr lang="en-US" dirty="0" smtClean="0"/>
              <a:t>School Health Index-A self-assessment from CDC.  Not required but provides</a:t>
            </a:r>
            <a:r>
              <a:rPr lang="en-US" baseline="0" dirty="0" smtClean="0"/>
              <a:t> valuable information to school staff.  Recommended to complete every 3 years.</a:t>
            </a:r>
            <a:endParaRPr lang="en-US" dirty="0"/>
          </a:p>
        </p:txBody>
      </p:sp>
      <p:sp>
        <p:nvSpPr>
          <p:cNvPr id="4" name="Slide Number Placeholder 3"/>
          <p:cNvSpPr>
            <a:spLocks noGrp="1"/>
          </p:cNvSpPr>
          <p:nvPr>
            <p:ph type="sldNum" sz="quarter" idx="10"/>
          </p:nvPr>
        </p:nvSpPr>
        <p:spPr/>
        <p:txBody>
          <a:bodyPr/>
          <a:lstStyle/>
          <a:p>
            <a:fld id="{42C8EFA9-BE17-4CEF-8F65-1EC16AAD45D7}"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Compare BMI</a:t>
            </a:r>
            <a:r>
              <a:rPr lang="en-US" baseline="0" dirty="0" smtClean="0"/>
              <a:t>-report back in the Fall, correlate with increase scores in Physical activity and Nutrition module?</a:t>
            </a:r>
          </a:p>
          <a:p>
            <a:endParaRPr lang="en-US" baseline="0" dirty="0" smtClean="0"/>
          </a:p>
          <a:p>
            <a:r>
              <a:rPr lang="en-US" baseline="0" dirty="0" smtClean="0"/>
              <a:t>Safety-</a:t>
            </a:r>
            <a:r>
              <a:rPr lang="en-US" baseline="0" dirty="0" err="1" smtClean="0"/>
              <a:t>paras</a:t>
            </a:r>
            <a:r>
              <a:rPr lang="en-US" baseline="0" dirty="0" smtClean="0"/>
              <a:t> check playground every a.m., Improve review of playground safety with staff and students.  Review procedures for injury reports with staff at August in-service. Encourage bus drivers to turn off buses to decrease exhaust fumes.</a:t>
            </a:r>
          </a:p>
          <a:p>
            <a:endParaRPr lang="en-US" baseline="0" dirty="0" smtClean="0"/>
          </a:p>
          <a:p>
            <a:r>
              <a:rPr lang="en-US" baseline="0" dirty="0" smtClean="0"/>
              <a:t>Asthma-Group of asthma students. Educate classmates-Sara and Nancy.</a:t>
            </a:r>
          </a:p>
          <a:p>
            <a:endParaRPr lang="en-US" baseline="0" dirty="0" smtClean="0"/>
          </a:p>
          <a:p>
            <a:r>
              <a:rPr lang="en-US" baseline="0" dirty="0" smtClean="0"/>
              <a:t>Staff Wellness-formal wellness program.  Incentives?</a:t>
            </a:r>
          </a:p>
          <a:p>
            <a:endParaRPr lang="en-US" baseline="0" dirty="0" smtClean="0"/>
          </a:p>
          <a:p>
            <a:r>
              <a:rPr lang="en-US" baseline="0" dirty="0" smtClean="0"/>
              <a:t>150 minutes of physical activity per week-NFL Fuel up to Play 60 program, 5 minutes of activity during morning announcements.</a:t>
            </a:r>
          </a:p>
          <a:p>
            <a:endParaRPr lang="en-US" baseline="0" dirty="0" smtClean="0"/>
          </a:p>
          <a:p>
            <a:r>
              <a:rPr lang="en-US" baseline="0" dirty="0" smtClean="0"/>
              <a:t>Parent &amp; Community Involvement in Programs-website link to nurse/counselor.  Weekly newsletter/calendar from nurse/counselor-have parents sign-up at registration. Include events ex: Kaye’s visits, </a:t>
            </a:r>
            <a:r>
              <a:rPr lang="en-US" baseline="0" dirty="0" err="1" smtClean="0"/>
              <a:t>mouthrinse</a:t>
            </a:r>
            <a:r>
              <a:rPr lang="en-US" baseline="0" dirty="0" smtClean="0"/>
              <a:t>, menu, etc.</a:t>
            </a:r>
          </a:p>
          <a:p>
            <a:r>
              <a:rPr lang="en-US" baseline="0" dirty="0" smtClean="0"/>
              <a:t>Utilize Healthy </a:t>
            </a:r>
            <a:r>
              <a:rPr lang="en-US" baseline="0" dirty="0" err="1" smtClean="0"/>
              <a:t>Newz</a:t>
            </a:r>
            <a:r>
              <a:rPr lang="en-US" baseline="0" dirty="0" smtClean="0"/>
              <a:t> 4U newsletter for students and one for parents.</a:t>
            </a:r>
          </a:p>
        </p:txBody>
      </p:sp>
      <p:sp>
        <p:nvSpPr>
          <p:cNvPr id="4" name="Slide Number Placeholder 3"/>
          <p:cNvSpPr>
            <a:spLocks noGrp="1"/>
          </p:cNvSpPr>
          <p:nvPr>
            <p:ph type="sldNum" sz="quarter" idx="10"/>
          </p:nvPr>
        </p:nvSpPr>
        <p:spPr/>
        <p:txBody>
          <a:bodyPr/>
          <a:lstStyle/>
          <a:p>
            <a:fld id="{42C8EFA9-BE17-4CEF-8F65-1EC16AAD45D7}"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Melissa</a:t>
            </a:r>
          </a:p>
          <a:p>
            <a:endParaRPr lang="en-US" dirty="0" smtClean="0"/>
          </a:p>
          <a:p>
            <a:r>
              <a:rPr lang="en-US" dirty="0" smtClean="0"/>
              <a:t>Staff Wellness survey</a:t>
            </a:r>
          </a:p>
          <a:p>
            <a:endParaRPr lang="en-US" dirty="0" smtClean="0"/>
          </a:p>
          <a:p>
            <a:r>
              <a:rPr lang="en-US" dirty="0" smtClean="0"/>
              <a:t>Incentives?</a:t>
            </a:r>
          </a:p>
          <a:p>
            <a:endParaRPr lang="en-US" dirty="0" smtClean="0"/>
          </a:p>
          <a:p>
            <a:r>
              <a:rPr lang="en-US" dirty="0" smtClean="0"/>
              <a:t>Health Risk </a:t>
            </a:r>
            <a:r>
              <a:rPr lang="en-US" dirty="0" err="1" smtClean="0"/>
              <a:t>Appraisel</a:t>
            </a:r>
            <a:r>
              <a:rPr lang="en-US" dirty="0" smtClean="0"/>
              <a:t>?</a:t>
            </a:r>
            <a:endParaRPr lang="en-US" dirty="0"/>
          </a:p>
        </p:txBody>
      </p:sp>
      <p:sp>
        <p:nvSpPr>
          <p:cNvPr id="4" name="Slide Number Placeholder 3"/>
          <p:cNvSpPr>
            <a:spLocks noGrp="1"/>
          </p:cNvSpPr>
          <p:nvPr>
            <p:ph type="sldNum" sz="quarter" idx="10"/>
          </p:nvPr>
        </p:nvSpPr>
        <p:spPr/>
        <p:txBody>
          <a:bodyPr/>
          <a:lstStyle/>
          <a:p>
            <a:fld id="{42C8EFA9-BE17-4CEF-8F65-1EC16AAD45D7}"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School Nurse performed 19 out of 53 of the kindergarten screenings.</a:t>
            </a:r>
            <a:endParaRPr lang="en-US" dirty="0"/>
          </a:p>
        </p:txBody>
      </p:sp>
      <p:sp>
        <p:nvSpPr>
          <p:cNvPr id="4" name="Slide Number Placeholder 3"/>
          <p:cNvSpPr>
            <a:spLocks noGrp="1"/>
          </p:cNvSpPr>
          <p:nvPr>
            <p:ph type="sldNum" sz="quarter" idx="10"/>
          </p:nvPr>
        </p:nvSpPr>
        <p:spPr/>
        <p:txBody>
          <a:bodyPr/>
          <a:lstStyle/>
          <a:p>
            <a:fld id="{42C8EFA9-BE17-4CEF-8F65-1EC16AAD45D7}"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Catch-A-Smile-28 weeks this year, for</a:t>
            </a:r>
            <a:r>
              <a:rPr lang="en-US" baseline="0" dirty="0" smtClean="0"/>
              <a:t> maximum benefit schools are asked</a:t>
            </a:r>
            <a:r>
              <a:rPr lang="en-US" dirty="0" smtClean="0"/>
              <a:t> to do</a:t>
            </a:r>
            <a:r>
              <a:rPr lang="en-US" baseline="0" dirty="0" smtClean="0"/>
              <a:t> at least 25 weeks. </a:t>
            </a:r>
            <a:r>
              <a:rPr lang="en-US" dirty="0" smtClean="0"/>
              <a:t>86% of 1</a:t>
            </a:r>
            <a:r>
              <a:rPr lang="en-US" baseline="30000" dirty="0" smtClean="0"/>
              <a:t>st</a:t>
            </a:r>
            <a:r>
              <a:rPr lang="en-US" dirty="0" smtClean="0"/>
              <a:t> graders, 86% of 2</a:t>
            </a:r>
            <a:r>
              <a:rPr lang="en-US" baseline="30000" dirty="0" smtClean="0"/>
              <a:t>nd</a:t>
            </a:r>
            <a:r>
              <a:rPr lang="en-US" baseline="0" dirty="0" smtClean="0"/>
              <a:t> graders, 75% of 3</a:t>
            </a:r>
            <a:r>
              <a:rPr lang="en-US" baseline="30000" dirty="0" smtClean="0"/>
              <a:t>rd</a:t>
            </a:r>
            <a:r>
              <a:rPr lang="en-US" baseline="0" dirty="0" smtClean="0"/>
              <a:t> graders, 80% of 4</a:t>
            </a:r>
            <a:r>
              <a:rPr lang="en-US" baseline="30000" dirty="0" smtClean="0"/>
              <a:t>th</a:t>
            </a:r>
            <a:r>
              <a:rPr lang="en-US" baseline="0" dirty="0" smtClean="0"/>
              <a:t> graders, 74% of 5</a:t>
            </a:r>
            <a:r>
              <a:rPr lang="en-US" baseline="30000" dirty="0" smtClean="0"/>
              <a:t>th</a:t>
            </a:r>
            <a:r>
              <a:rPr lang="en-US" baseline="0" dirty="0" smtClean="0"/>
              <a:t> graders.</a:t>
            </a:r>
          </a:p>
          <a:p>
            <a:r>
              <a:rPr lang="en-US" baseline="0" dirty="0" smtClean="0"/>
              <a:t>Next year…no funding?</a:t>
            </a:r>
          </a:p>
          <a:p>
            <a:r>
              <a:rPr lang="en-US" baseline="0" dirty="0" smtClean="0"/>
              <a:t>GKAS-3 Kindergarten, 1- 2</a:t>
            </a:r>
            <a:r>
              <a:rPr lang="en-US" baseline="30000" dirty="0" smtClean="0"/>
              <a:t>nd</a:t>
            </a:r>
            <a:r>
              <a:rPr lang="en-US" baseline="0" dirty="0" smtClean="0"/>
              <a:t> grade, 2- 3</a:t>
            </a:r>
            <a:r>
              <a:rPr lang="en-US" baseline="30000" dirty="0" smtClean="0"/>
              <a:t>rd</a:t>
            </a:r>
            <a:r>
              <a:rPr lang="en-US" baseline="0" dirty="0" smtClean="0"/>
              <a:t> grade. 1 had dental work performed (cavities filled).</a:t>
            </a:r>
          </a:p>
          <a:p>
            <a:endParaRPr lang="en-US" baseline="0" dirty="0" smtClean="0"/>
          </a:p>
          <a:p>
            <a:r>
              <a:rPr lang="en-US" baseline="0" dirty="0" smtClean="0"/>
              <a:t>Sealants-30 dental screenings, 81 sealants placed, 9 had decay.</a:t>
            </a:r>
          </a:p>
          <a:p>
            <a:endParaRPr lang="en-US" baseline="0" dirty="0" smtClean="0"/>
          </a:p>
          <a:p>
            <a:r>
              <a:rPr lang="en-US" baseline="0" dirty="0" smtClean="0"/>
              <a:t>Vaccinations-Staff Influenza-58, </a:t>
            </a:r>
            <a:r>
              <a:rPr lang="en-US" baseline="0" dirty="0" err="1" smtClean="0"/>
              <a:t>Hep</a:t>
            </a:r>
            <a:r>
              <a:rPr lang="en-US" baseline="0" dirty="0" smtClean="0"/>
              <a:t> B series 2 (just received vaccine, not started yet)</a:t>
            </a:r>
          </a:p>
          <a:p>
            <a:endParaRPr lang="en-US" dirty="0"/>
          </a:p>
        </p:txBody>
      </p:sp>
      <p:sp>
        <p:nvSpPr>
          <p:cNvPr id="4" name="Slide Number Placeholder 3"/>
          <p:cNvSpPr>
            <a:spLocks noGrp="1"/>
          </p:cNvSpPr>
          <p:nvPr>
            <p:ph type="sldNum" sz="quarter" idx="10"/>
          </p:nvPr>
        </p:nvSpPr>
        <p:spPr/>
        <p:txBody>
          <a:bodyPr/>
          <a:lstStyle/>
          <a:p>
            <a:fld id="{42C8EFA9-BE17-4CEF-8F65-1EC16AAD45D7}"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Aid and/or CPR-65 Students, 24 School Staff, 12 Milton Fire, and 14 4-H Leaders/Senior council members</a:t>
            </a:r>
          </a:p>
          <a:p>
            <a:endParaRPr lang="en-US" baseline="0" dirty="0" smtClean="0"/>
          </a:p>
          <a:p>
            <a:r>
              <a:rPr lang="en-US" baseline="0" dirty="0" smtClean="0"/>
              <a:t>Classroom Education-Thanks to Dr. Blair for doing “</a:t>
            </a:r>
            <a:r>
              <a:rPr lang="en-US" baseline="0" smtClean="0"/>
              <a:t>the talk”.</a:t>
            </a:r>
            <a:endParaRPr lang="en-US" baseline="0" dirty="0" smtClean="0"/>
          </a:p>
          <a:p>
            <a:r>
              <a:rPr lang="en-US" baseline="0" dirty="0" smtClean="0"/>
              <a:t>Elementary Salad Bar survey, Group of students at High School-talk about meals. </a:t>
            </a:r>
            <a:endParaRPr lang="en-US" dirty="0"/>
          </a:p>
        </p:txBody>
      </p:sp>
      <p:sp>
        <p:nvSpPr>
          <p:cNvPr id="4" name="Slide Number Placeholder 3"/>
          <p:cNvSpPr>
            <a:spLocks noGrp="1"/>
          </p:cNvSpPr>
          <p:nvPr>
            <p:ph type="sldNum" sz="quarter" idx="10"/>
          </p:nvPr>
        </p:nvSpPr>
        <p:spPr/>
        <p:txBody>
          <a:bodyPr/>
          <a:lstStyle/>
          <a:p>
            <a:fld id="{42C8EFA9-BE17-4CEF-8F65-1EC16AAD45D7}"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368EEA20-FB1F-40AD-93FA-0E11BF153090}" type="datetimeFigureOut">
              <a:rPr lang="en-US"/>
              <a:pPr>
                <a:defRPr/>
              </a:pPr>
              <a:t>6/14/2011</a:t>
            </a:fld>
            <a:endParaRPr lang="en-US"/>
          </a:p>
        </p:txBody>
      </p:sp>
      <p:sp>
        <p:nvSpPr>
          <p:cNvPr id="8" name="Slide Number Placeholder 15"/>
          <p:cNvSpPr>
            <a:spLocks noGrp="1"/>
          </p:cNvSpPr>
          <p:nvPr>
            <p:ph type="sldNum" sz="quarter" idx="11"/>
          </p:nvPr>
        </p:nvSpPr>
        <p:spPr/>
        <p:txBody>
          <a:bodyPr/>
          <a:lstStyle>
            <a:lvl1pPr>
              <a:defRPr/>
            </a:lvl1pPr>
          </a:lstStyle>
          <a:p>
            <a:pPr>
              <a:defRPr/>
            </a:pPr>
            <a:fld id="{6DFCD747-C4F4-4FD7-AF31-85AB8BD88709}"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2390FEB8-B892-4E4C-8B5F-1E28984BF445}" type="datetimeFigureOut">
              <a:rPr lang="en-US"/>
              <a:pPr>
                <a:defRPr/>
              </a:pPr>
              <a:t>6/14/2011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A7C1B14-7A0C-458A-A529-310993D0FE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82E389D-35C6-4D4C-B090-2A019FC81D3E}" type="datetimeFigureOut">
              <a:rPr lang="en-US"/>
              <a:pPr>
                <a:defRPr/>
              </a:pPr>
              <a:t>6/14/2011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1E699CFE-96CF-4D38-9B8F-99ACC9EF029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4CBC3976-49C7-4A42-9916-F4263A2EB422}" type="datetimeFigureOut">
              <a:rPr lang="en-US"/>
              <a:pPr>
                <a:defRPr/>
              </a:pPr>
              <a:t>6/14/2011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019E5FD-8DA1-49DC-B542-FBE255D3065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D84CC0-3FEA-4634-8DCC-5CB95614BF79}" type="datetimeFigureOut">
              <a:rPr lang="en-US"/>
              <a:pPr>
                <a:defRPr/>
              </a:pPr>
              <a:t>6/14/2011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838A1C-6CD0-4229-9100-0694A445D5F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DB7776BA-9C5B-43D9-A8C5-DE094E8F2DE2}" type="datetimeFigureOut">
              <a:rPr lang="en-US"/>
              <a:pPr>
                <a:defRPr/>
              </a:pPr>
              <a:t>6/14/2011</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37DFB2B4-4BF2-402E-B094-EDD144A0E92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8832728B-C2F0-4570-83FA-45C156AE4DC3}"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fld id="{400D1A80-B59B-4620-8C21-E809D913BB36}" type="datetimeFigureOut">
              <a:rPr lang="en-US"/>
              <a:pPr>
                <a:defRPr/>
              </a:pPr>
              <a:t>6/14/2011</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95B11E37-22EB-4960-B093-058B479857A8}" type="datetimeFigureOut">
              <a:rPr lang="en-US"/>
              <a:pPr>
                <a:defRPr/>
              </a:pPr>
              <a:t>6/14/2011</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3B602B65-50BA-46A1-8B08-8555599558C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6A4297E4-DD1F-4F7B-8C2D-DB0CB0B91E28}" type="datetimeFigureOut">
              <a:rPr lang="en-US"/>
              <a:pPr>
                <a:defRPr/>
              </a:pPr>
              <a:t>6/14/2011</a:t>
            </a:fld>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AFF858FD-6E6D-433D-9542-BD1CFA9DBC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a:defRPr/>
            </a:lvl1pPr>
          </a:lstStyle>
          <a:p>
            <a:pPr>
              <a:defRPr/>
            </a:pPr>
            <a:fld id="{8CD1CB7C-6C5D-4075-9F76-80D5501EB1B0}" type="datetimeFigureOut">
              <a:rPr lang="en-US"/>
              <a:pPr>
                <a:defRPr/>
              </a:pPr>
              <a:t>6/14/2011</a:t>
            </a:fld>
            <a:endParaRPr lang="en-US"/>
          </a:p>
        </p:txBody>
      </p:sp>
      <p:sp>
        <p:nvSpPr>
          <p:cNvPr id="6" name="Slide Number Placeholder 8"/>
          <p:cNvSpPr>
            <a:spLocks noGrp="1"/>
          </p:cNvSpPr>
          <p:nvPr>
            <p:ph type="sldNum" sz="quarter" idx="11"/>
          </p:nvPr>
        </p:nvSpPr>
        <p:spPr/>
        <p:txBody>
          <a:bodyPr/>
          <a:lstStyle>
            <a:lvl1pPr>
              <a:defRPr/>
            </a:lvl1pPr>
          </a:lstStyle>
          <a:p>
            <a:pPr>
              <a:defRPr/>
            </a:pPr>
            <a:fld id="{AD5DE1A8-84B5-46A7-8ECF-882632258962}"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D1CF42CC-C961-4950-8834-60F144A0CD9F}" type="datetimeFigureOut">
              <a:rPr lang="en-US"/>
              <a:pPr>
                <a:defRPr/>
              </a:pPr>
              <a:t>6/14/2011</a:t>
            </a:fld>
            <a:endParaRPr lang="en-US"/>
          </a:p>
        </p:txBody>
      </p:sp>
      <p:sp>
        <p:nvSpPr>
          <p:cNvPr id="6" name="Slide Number Placeholder 8"/>
          <p:cNvSpPr>
            <a:spLocks noGrp="1"/>
          </p:cNvSpPr>
          <p:nvPr>
            <p:ph type="sldNum" sz="quarter" idx="11"/>
          </p:nvPr>
        </p:nvSpPr>
        <p:spPr/>
        <p:txBody>
          <a:bodyPr/>
          <a:lstStyle>
            <a:lvl1pPr>
              <a:defRPr/>
            </a:lvl1pPr>
          </a:lstStyle>
          <a:p>
            <a:pPr>
              <a:defRPr/>
            </a:pPr>
            <a:fld id="{8CBC0520-E888-4542-82D0-C5344D77ECE4}"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C8D50037-882D-43B2-8853-EB7B84A67C3A}" type="datetimeFigureOut">
              <a:rPr lang="en-US"/>
              <a:pPr>
                <a:defRPr/>
              </a:pPr>
              <a:t>6/14/2011</a:t>
            </a:fld>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96A5AFA4-F074-45F6-9811-D786CB9C3D69}"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683" r:id="rId1"/>
    <p:sldLayoutId id="2147483677" r:id="rId2"/>
    <p:sldLayoutId id="2147483684" r:id="rId3"/>
    <p:sldLayoutId id="2147483678" r:id="rId4"/>
    <p:sldLayoutId id="2147483685" r:id="rId5"/>
    <p:sldLayoutId id="2147483679" r:id="rId6"/>
    <p:sldLayoutId id="2147483680" r:id="rId7"/>
    <p:sldLayoutId id="2147483686" r:id="rId8"/>
    <p:sldLayoutId id="2147483687" r:id="rId9"/>
    <p:sldLayoutId id="2147483681" r:id="rId10"/>
    <p:sldLayoutId id="2147483682"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700463"/>
            <a:ext cx="8305800" cy="1143000"/>
          </a:xfrm>
        </p:spPr>
        <p:txBody>
          <a:bodyPr/>
          <a:lstStyle/>
          <a:p>
            <a:pPr fontAlgn="auto">
              <a:spcAft>
                <a:spcPts val="0"/>
              </a:spcAft>
              <a:buFont typeface="Wingdings 2"/>
              <a:buNone/>
              <a:defRPr/>
            </a:pPr>
            <a:r>
              <a:rPr lang="en-US" dirty="0" smtClean="0"/>
              <a:t>District </a:t>
            </a:r>
            <a:r>
              <a:rPr lang="en-US" smtClean="0"/>
              <a:t>Wellness Committee</a:t>
            </a:r>
            <a:endParaRPr lang="en-US" dirty="0"/>
          </a:p>
        </p:txBody>
      </p:sp>
      <p:sp>
        <p:nvSpPr>
          <p:cNvPr id="2" name="Title 1"/>
          <p:cNvSpPr>
            <a:spLocks noGrp="1"/>
          </p:cNvSpPr>
          <p:nvPr>
            <p:ph type="ctrTitle"/>
          </p:nvPr>
        </p:nvSpPr>
        <p:spPr/>
        <p:txBody>
          <a:bodyPr/>
          <a:lstStyle/>
          <a:p>
            <a:pPr fontAlgn="auto">
              <a:spcAft>
                <a:spcPts val="0"/>
              </a:spcAft>
              <a:defRPr/>
            </a:pPr>
            <a:r>
              <a:rPr smtClean="0"/>
              <a:t>Van Buren Community Schools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Health Screenings-</a:t>
            </a:r>
          </a:p>
          <a:p>
            <a:r>
              <a:rPr lang="en-US" dirty="0" smtClean="0"/>
              <a:t>Vision Screenings</a:t>
            </a:r>
          </a:p>
          <a:p>
            <a:pPr lvl="1"/>
            <a:r>
              <a:rPr lang="en-US" dirty="0" smtClean="0"/>
              <a:t>146 students screened</a:t>
            </a:r>
          </a:p>
          <a:p>
            <a:pPr lvl="1"/>
            <a:r>
              <a:rPr lang="en-US" dirty="0" smtClean="0"/>
              <a:t>9 referred</a:t>
            </a:r>
          </a:p>
          <a:p>
            <a:pPr lvl="1"/>
            <a:r>
              <a:rPr lang="en-US" dirty="0" smtClean="0"/>
              <a:t>3 now wearing glasses</a:t>
            </a:r>
          </a:p>
          <a:p>
            <a:r>
              <a:rPr lang="en-US" dirty="0" smtClean="0"/>
              <a:t>Dental Screenings</a:t>
            </a:r>
          </a:p>
          <a:p>
            <a:pPr lvl="1"/>
            <a:r>
              <a:rPr lang="en-US" dirty="0" smtClean="0"/>
              <a:t>98% of Kindergarteners </a:t>
            </a:r>
          </a:p>
          <a:p>
            <a:pPr lvl="2"/>
            <a:r>
              <a:rPr lang="en-US" dirty="0" smtClean="0"/>
              <a:t>11 required dental care, 2 required urgent care</a:t>
            </a:r>
          </a:p>
          <a:p>
            <a:pPr lvl="1"/>
            <a:r>
              <a:rPr lang="en-US" dirty="0" smtClean="0"/>
              <a:t>51% of 9</a:t>
            </a:r>
            <a:r>
              <a:rPr lang="en-US" baseline="30000" dirty="0" smtClean="0"/>
              <a:t>th</a:t>
            </a:r>
            <a:r>
              <a:rPr lang="en-US" dirty="0" smtClean="0"/>
              <a:t> Graders</a:t>
            </a:r>
          </a:p>
          <a:p>
            <a:pPr lvl="2"/>
            <a:r>
              <a:rPr lang="en-US" dirty="0" smtClean="0"/>
              <a:t>4 required dental care, 0 urgent dental care</a:t>
            </a:r>
            <a:endParaRPr lang="en-US" dirty="0"/>
          </a:p>
        </p:txBody>
      </p:sp>
      <p:sp>
        <p:nvSpPr>
          <p:cNvPr id="3" name="Title 2"/>
          <p:cNvSpPr>
            <a:spLocks noGrp="1"/>
          </p:cNvSpPr>
          <p:nvPr>
            <p:ph type="title"/>
          </p:nvPr>
        </p:nvSpPr>
        <p:spPr/>
        <p:txBody>
          <a:bodyPr/>
          <a:lstStyle/>
          <a:p>
            <a:r>
              <a:rPr lang="en-US" dirty="0" smtClean="0"/>
              <a:t>End of Year Report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Catch-A-Smile Fluoride </a:t>
            </a:r>
            <a:r>
              <a:rPr lang="en-US" dirty="0" err="1" smtClean="0"/>
              <a:t>Mouthrinse</a:t>
            </a:r>
            <a:endParaRPr lang="en-US" dirty="0" smtClean="0"/>
          </a:p>
          <a:p>
            <a:pPr lvl="1"/>
            <a:r>
              <a:rPr lang="en-US" dirty="0" smtClean="0"/>
              <a:t>1</a:t>
            </a:r>
            <a:r>
              <a:rPr lang="en-US" baseline="30000" dirty="0" smtClean="0"/>
              <a:t>st</a:t>
            </a:r>
            <a:r>
              <a:rPr lang="en-US" dirty="0" smtClean="0"/>
              <a:t> grade through 5</a:t>
            </a:r>
            <a:r>
              <a:rPr lang="en-US" baseline="30000" dirty="0" smtClean="0"/>
              <a:t>th</a:t>
            </a:r>
            <a:r>
              <a:rPr lang="en-US" dirty="0" smtClean="0"/>
              <a:t> grade</a:t>
            </a:r>
          </a:p>
          <a:p>
            <a:r>
              <a:rPr lang="en-US" dirty="0" smtClean="0"/>
              <a:t>Give Kids A Smile Day</a:t>
            </a:r>
          </a:p>
          <a:p>
            <a:pPr lvl="1"/>
            <a:r>
              <a:rPr lang="en-US" dirty="0" smtClean="0"/>
              <a:t>Dr. Roth, Fairfield</a:t>
            </a:r>
          </a:p>
          <a:p>
            <a:pPr lvl="1"/>
            <a:r>
              <a:rPr lang="en-US" dirty="0" smtClean="0"/>
              <a:t>6 Students</a:t>
            </a:r>
          </a:p>
          <a:p>
            <a:r>
              <a:rPr lang="en-US" dirty="0" smtClean="0"/>
              <a:t>Sealants</a:t>
            </a:r>
          </a:p>
          <a:p>
            <a:pPr lvl="1"/>
            <a:r>
              <a:rPr lang="en-US" dirty="0" smtClean="0"/>
              <a:t>LCHD grant </a:t>
            </a:r>
          </a:p>
          <a:p>
            <a:pPr lvl="1"/>
            <a:r>
              <a:rPr lang="en-US" dirty="0" smtClean="0"/>
              <a:t>2</a:t>
            </a:r>
            <a:r>
              <a:rPr lang="en-US" baseline="30000" dirty="0" smtClean="0"/>
              <a:t>nd</a:t>
            </a:r>
            <a:r>
              <a:rPr lang="en-US" dirty="0" smtClean="0"/>
              <a:t> Grade</a:t>
            </a:r>
          </a:p>
          <a:p>
            <a:r>
              <a:rPr lang="en-US" dirty="0" smtClean="0"/>
              <a:t>Vaccinations</a:t>
            </a:r>
          </a:p>
          <a:p>
            <a:pPr lvl="1"/>
            <a:r>
              <a:rPr lang="en-US" dirty="0" smtClean="0"/>
              <a:t>Influenza</a:t>
            </a:r>
            <a:endParaRPr lang="en-US" dirty="0"/>
          </a:p>
        </p:txBody>
      </p:sp>
      <p:sp>
        <p:nvSpPr>
          <p:cNvPr id="3" name="Title 2"/>
          <p:cNvSpPr>
            <a:spLocks noGrp="1"/>
          </p:cNvSpPr>
          <p:nvPr>
            <p:ph type="title"/>
          </p:nvPr>
        </p:nvSpPr>
        <p:spPr/>
        <p:txBody>
          <a:bodyPr/>
          <a:lstStyle/>
          <a:p>
            <a:r>
              <a:rPr lang="en-US" dirty="0" smtClean="0"/>
              <a:t>End of the Year Report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First Aid/CPR</a:t>
            </a:r>
          </a:p>
          <a:p>
            <a:pPr lvl="1"/>
            <a:r>
              <a:rPr lang="en-US" dirty="0" smtClean="0"/>
              <a:t>115 trained</a:t>
            </a:r>
          </a:p>
          <a:p>
            <a:r>
              <a:rPr lang="en-US" dirty="0" smtClean="0"/>
              <a:t>Articles in Newspaper</a:t>
            </a:r>
          </a:p>
          <a:p>
            <a:pPr lvl="1"/>
            <a:r>
              <a:rPr lang="en-US" dirty="0" smtClean="0"/>
              <a:t>Middle School Health Fair</a:t>
            </a:r>
          </a:p>
          <a:p>
            <a:pPr lvl="1"/>
            <a:r>
              <a:rPr lang="en-US" dirty="0" smtClean="0"/>
              <a:t>Student Wellness Council</a:t>
            </a:r>
          </a:p>
          <a:p>
            <a:r>
              <a:rPr lang="en-US" dirty="0" smtClean="0"/>
              <a:t>Classroom Education</a:t>
            </a:r>
          </a:p>
          <a:p>
            <a:pPr lvl="1"/>
            <a:r>
              <a:rPr lang="en-US" dirty="0" smtClean="0"/>
              <a:t>Hygiene-3</a:t>
            </a:r>
            <a:r>
              <a:rPr lang="en-US" baseline="30000" dirty="0" smtClean="0"/>
              <a:t>rd</a:t>
            </a:r>
            <a:r>
              <a:rPr lang="en-US" dirty="0" smtClean="0"/>
              <a:t> and 5</a:t>
            </a:r>
            <a:r>
              <a:rPr lang="en-US" baseline="30000" dirty="0" smtClean="0"/>
              <a:t>th</a:t>
            </a:r>
            <a:r>
              <a:rPr lang="en-US" dirty="0" smtClean="0"/>
              <a:t> </a:t>
            </a:r>
          </a:p>
          <a:p>
            <a:pPr lvl="1"/>
            <a:r>
              <a:rPr lang="en-US" dirty="0" smtClean="0"/>
              <a:t>Human Growth &amp; Development-4</a:t>
            </a:r>
            <a:r>
              <a:rPr lang="en-US" baseline="30000" dirty="0" smtClean="0"/>
              <a:t>th</a:t>
            </a:r>
            <a:r>
              <a:rPr lang="en-US" dirty="0" smtClean="0"/>
              <a:t> and 5</a:t>
            </a:r>
            <a:r>
              <a:rPr lang="en-US" baseline="30000" dirty="0" smtClean="0"/>
              <a:t>th</a:t>
            </a:r>
            <a:r>
              <a:rPr lang="en-US" dirty="0" smtClean="0"/>
              <a:t> </a:t>
            </a:r>
          </a:p>
          <a:p>
            <a:pPr lvl="1"/>
            <a:r>
              <a:rPr lang="en-US" smtClean="0"/>
              <a:t>Organ Donation </a:t>
            </a:r>
            <a:endParaRPr lang="en-US" dirty="0" smtClean="0"/>
          </a:p>
          <a:p>
            <a:endParaRPr lang="en-US" dirty="0"/>
          </a:p>
        </p:txBody>
      </p:sp>
      <p:sp>
        <p:nvSpPr>
          <p:cNvPr id="3" name="Title 2"/>
          <p:cNvSpPr>
            <a:spLocks noGrp="1"/>
          </p:cNvSpPr>
          <p:nvPr>
            <p:ph type="title"/>
          </p:nvPr>
        </p:nvSpPr>
        <p:spPr/>
        <p:txBody>
          <a:bodyPr/>
          <a:lstStyle/>
          <a:p>
            <a:r>
              <a:rPr lang="en-US" dirty="0" smtClean="0"/>
              <a:t>End of Year Report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p:txBody>
          <a:bodyPr/>
          <a:lstStyle/>
          <a:p>
            <a:r>
              <a:rPr lang="en-US" smtClean="0"/>
              <a:t>Elementary Fun Day-Friday, May 20</a:t>
            </a:r>
            <a:r>
              <a:rPr lang="en-US" baseline="30000" smtClean="0"/>
              <a:t>th</a:t>
            </a:r>
            <a:endParaRPr lang="en-US" smtClean="0"/>
          </a:p>
          <a:p>
            <a:r>
              <a:rPr lang="en-US" smtClean="0"/>
              <a:t>Middle School Medieval Day-Friday, May 20</a:t>
            </a:r>
            <a:r>
              <a:rPr lang="en-US" baseline="30000" smtClean="0"/>
              <a:t>th</a:t>
            </a:r>
            <a:r>
              <a:rPr lang="en-US" smtClean="0"/>
              <a:t> </a:t>
            </a:r>
          </a:p>
          <a:p>
            <a:r>
              <a:rPr lang="en-US" smtClean="0"/>
              <a:t>Summer Camp-Monday, June 6</a:t>
            </a:r>
            <a:r>
              <a:rPr lang="en-US" baseline="30000" smtClean="0"/>
              <a:t>th</a:t>
            </a:r>
            <a:r>
              <a:rPr lang="en-US" smtClean="0"/>
              <a:t>–Friday, June 24</a:t>
            </a:r>
            <a:r>
              <a:rPr lang="en-US" baseline="30000" smtClean="0"/>
              <a:t>th</a:t>
            </a:r>
            <a:r>
              <a:rPr lang="en-US" smtClean="0"/>
              <a:t> </a:t>
            </a:r>
          </a:p>
          <a:p>
            <a:pPr lvl="1"/>
            <a:r>
              <a:rPr lang="en-US" smtClean="0"/>
              <a:t>Van Buren Elementary</a:t>
            </a:r>
          </a:p>
          <a:p>
            <a:pPr lvl="1"/>
            <a:r>
              <a:rPr lang="en-US" smtClean="0"/>
              <a:t>8:30 a.m. to 12:30 p.m. daily</a:t>
            </a:r>
          </a:p>
          <a:p>
            <a:r>
              <a:rPr lang="en-US" smtClean="0"/>
              <a:t>Kid’s Health Fair-Thursday, August 4</a:t>
            </a:r>
            <a:r>
              <a:rPr lang="en-US" baseline="30000" smtClean="0"/>
              <a:t>th</a:t>
            </a:r>
            <a:r>
              <a:rPr lang="en-US" smtClean="0"/>
              <a:t> </a:t>
            </a:r>
          </a:p>
          <a:p>
            <a:pPr lvl="1"/>
            <a:r>
              <a:rPr lang="en-US" smtClean="0"/>
              <a:t>Roberts Memorial Building</a:t>
            </a:r>
          </a:p>
          <a:p>
            <a:pPr lvl="1"/>
            <a:r>
              <a:rPr lang="en-US" smtClean="0"/>
              <a:t>3:30 p.m. to 5:30 p.m.</a:t>
            </a:r>
          </a:p>
        </p:txBody>
      </p:sp>
      <p:sp>
        <p:nvSpPr>
          <p:cNvPr id="3" name="Title 2"/>
          <p:cNvSpPr>
            <a:spLocks noGrp="1"/>
          </p:cNvSpPr>
          <p:nvPr>
            <p:ph type="title"/>
          </p:nvPr>
        </p:nvSpPr>
        <p:spPr/>
        <p:txBody>
          <a:bodyPr/>
          <a:lstStyle/>
          <a:p>
            <a:pPr fontAlgn="auto">
              <a:spcAft>
                <a:spcPts val="0"/>
              </a:spcAft>
              <a:defRPr/>
            </a:pPr>
            <a:r>
              <a:rPr smtClean="0"/>
              <a:t>Upcoming Events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p:txBody>
          <a:bodyPr/>
          <a:lstStyle/>
          <a:p>
            <a:r>
              <a:rPr lang="en-US" smtClean="0"/>
              <a:t>Farm to School</a:t>
            </a:r>
          </a:p>
          <a:p>
            <a:endParaRPr lang="en-US" smtClean="0"/>
          </a:p>
          <a:p>
            <a:r>
              <a:rPr lang="en-US" smtClean="0"/>
              <a:t>Team Nutrition Grants</a:t>
            </a:r>
          </a:p>
          <a:p>
            <a:endParaRPr lang="en-US" smtClean="0"/>
          </a:p>
          <a:p>
            <a:r>
              <a:rPr lang="en-US" smtClean="0"/>
              <a:t>Student Health Index-Elementary</a:t>
            </a:r>
          </a:p>
          <a:p>
            <a:endParaRPr lang="en-US" smtClean="0"/>
          </a:p>
          <a:p>
            <a:r>
              <a:rPr lang="en-US" smtClean="0"/>
              <a:t>School Wellness Webinar/Employee Wellness</a:t>
            </a:r>
          </a:p>
          <a:p>
            <a:endParaRPr lang="en-US" smtClean="0"/>
          </a:p>
        </p:txBody>
      </p:sp>
      <p:sp>
        <p:nvSpPr>
          <p:cNvPr id="3" name="Title 2"/>
          <p:cNvSpPr>
            <a:spLocks noGrp="1"/>
          </p:cNvSpPr>
          <p:nvPr>
            <p:ph type="title"/>
          </p:nvPr>
        </p:nvSpPr>
        <p:spPr/>
        <p:txBody>
          <a:bodyPr/>
          <a:lstStyle/>
          <a:p>
            <a:pPr fontAlgn="auto">
              <a:spcAft>
                <a:spcPts val="0"/>
              </a:spcAft>
              <a:defRPr/>
            </a:pPr>
            <a:r>
              <a:rPr smtClean="0"/>
              <a:t>Agenda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p:cNvSpPr>
            <a:spLocks noGrp="1"/>
          </p:cNvSpPr>
          <p:nvPr>
            <p:ph idx="1"/>
          </p:nvPr>
        </p:nvSpPr>
        <p:spPr/>
        <p:txBody>
          <a:bodyPr/>
          <a:lstStyle/>
          <a:p>
            <a:r>
              <a:rPr lang="en-US" dirty="0" smtClean="0"/>
              <a:t>Mini-Conference-Monday, May 9</a:t>
            </a:r>
            <a:r>
              <a:rPr lang="en-US" baseline="30000" dirty="0" smtClean="0"/>
              <a:t>th</a:t>
            </a:r>
            <a:r>
              <a:rPr lang="en-US" dirty="0" smtClean="0"/>
              <a:t> </a:t>
            </a:r>
          </a:p>
          <a:p>
            <a:pPr lvl="1"/>
            <a:r>
              <a:rPr lang="en-US" dirty="0" smtClean="0"/>
              <a:t>Procurement</a:t>
            </a:r>
          </a:p>
          <a:p>
            <a:pPr lvl="1"/>
            <a:r>
              <a:rPr lang="en-US" dirty="0" smtClean="0"/>
              <a:t>Food Service and Producers</a:t>
            </a:r>
          </a:p>
          <a:p>
            <a:pPr lvl="1"/>
            <a:r>
              <a:rPr lang="en-US" dirty="0" smtClean="0"/>
              <a:t>School Garden 101-Teachers</a:t>
            </a:r>
          </a:p>
          <a:p>
            <a:r>
              <a:rPr lang="en-US" dirty="0" smtClean="0"/>
              <a:t>Greenhouse</a:t>
            </a:r>
          </a:p>
          <a:p>
            <a:r>
              <a:rPr lang="en-US" dirty="0" smtClean="0"/>
              <a:t>School Garden/People’s Garden</a:t>
            </a:r>
          </a:p>
          <a:p>
            <a:endParaRPr lang="en-US" dirty="0" smtClean="0"/>
          </a:p>
        </p:txBody>
      </p:sp>
      <p:sp>
        <p:nvSpPr>
          <p:cNvPr id="3" name="Title 2"/>
          <p:cNvSpPr>
            <a:spLocks noGrp="1"/>
          </p:cNvSpPr>
          <p:nvPr>
            <p:ph type="title"/>
          </p:nvPr>
        </p:nvSpPr>
        <p:spPr/>
        <p:txBody>
          <a:bodyPr/>
          <a:lstStyle/>
          <a:p>
            <a:pPr fontAlgn="auto">
              <a:spcAft>
                <a:spcPts val="0"/>
              </a:spcAft>
              <a:defRPr/>
            </a:pPr>
            <a:r>
              <a:rPr smtClean="0"/>
              <a:t>Farm to School</a:t>
            </a:r>
            <a:endParaRPr/>
          </a:p>
        </p:txBody>
      </p:sp>
      <p:pic>
        <p:nvPicPr>
          <p:cNvPr id="4" name="Picture 3" descr="Radishes.jpg"/>
          <p:cNvPicPr>
            <a:picLocks noChangeAspect="1"/>
          </p:cNvPicPr>
          <p:nvPr/>
        </p:nvPicPr>
        <p:blipFill>
          <a:blip r:embed="rId3" cstate="print"/>
          <a:stretch>
            <a:fillRect/>
          </a:stretch>
        </p:blipFill>
        <p:spPr>
          <a:xfrm>
            <a:off x="4953000" y="4267200"/>
            <a:ext cx="3505200" cy="1984075"/>
          </a:xfrm>
          <a:prstGeom prst="rect">
            <a:avLst/>
          </a:prstGeom>
        </p:spPr>
      </p:pic>
      <p:pic>
        <p:nvPicPr>
          <p:cNvPr id="5" name="Picture 4" descr="SAM_0103.JPG"/>
          <p:cNvPicPr>
            <a:picLocks noChangeAspect="1"/>
          </p:cNvPicPr>
          <p:nvPr/>
        </p:nvPicPr>
        <p:blipFill>
          <a:blip r:embed="rId4" cstate="print"/>
          <a:stretch>
            <a:fillRect/>
          </a:stretch>
        </p:blipFill>
        <p:spPr>
          <a:xfrm>
            <a:off x="685800" y="4267200"/>
            <a:ext cx="3429000" cy="194094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r>
              <a:rPr lang="en-US" smtClean="0"/>
              <a:t>Middle School Super-Power Summit</a:t>
            </a:r>
          </a:p>
          <a:p>
            <a:pPr lvl="1"/>
            <a:r>
              <a:rPr lang="en-US" smtClean="0"/>
              <a:t>Family Dinner Night</a:t>
            </a:r>
          </a:p>
          <a:p>
            <a:pPr lvl="1"/>
            <a:r>
              <a:rPr lang="en-US" smtClean="0"/>
              <a:t>Wellness Challenge</a:t>
            </a:r>
          </a:p>
          <a:p>
            <a:r>
              <a:rPr lang="en-US" smtClean="0"/>
              <a:t>Student Wellness Council</a:t>
            </a:r>
          </a:p>
          <a:p>
            <a:pPr lvl="1">
              <a:buFont typeface="Wingdings 2" pitchFamily="18" charset="2"/>
              <a:buNone/>
            </a:pPr>
            <a:r>
              <a:rPr lang="en-US" smtClean="0"/>
              <a:t>Front row: Amos Stovall, </a:t>
            </a:r>
          </a:p>
          <a:p>
            <a:pPr lvl="1">
              <a:buFont typeface="Wingdings 2" pitchFamily="18" charset="2"/>
              <a:buNone/>
            </a:pPr>
            <a:r>
              <a:rPr lang="en-US" smtClean="0"/>
              <a:t>Sydney Atwood, Meghan</a:t>
            </a:r>
          </a:p>
          <a:p>
            <a:pPr lvl="1">
              <a:buFont typeface="Wingdings 2" pitchFamily="18" charset="2"/>
              <a:buNone/>
            </a:pPr>
            <a:r>
              <a:rPr lang="en-US" smtClean="0"/>
              <a:t>Rickels</a:t>
            </a:r>
          </a:p>
          <a:p>
            <a:pPr lvl="1">
              <a:buFont typeface="Wingdings 2" pitchFamily="18" charset="2"/>
              <a:buNone/>
            </a:pPr>
            <a:r>
              <a:rPr lang="en-US" smtClean="0"/>
              <a:t>Back row: Sheldon Dewitt,</a:t>
            </a:r>
          </a:p>
          <a:p>
            <a:pPr lvl="1">
              <a:buFont typeface="Wingdings 2" pitchFamily="18" charset="2"/>
              <a:buNone/>
            </a:pPr>
            <a:r>
              <a:rPr lang="en-US" smtClean="0"/>
              <a:t>Sarah Frey, Brayden Starnes</a:t>
            </a:r>
          </a:p>
          <a:p>
            <a:pPr>
              <a:buFont typeface="Wingdings 2" pitchFamily="18" charset="2"/>
              <a:buNone/>
            </a:pPr>
            <a:endParaRPr lang="en-US" smtClean="0"/>
          </a:p>
        </p:txBody>
      </p:sp>
      <p:sp>
        <p:nvSpPr>
          <p:cNvPr id="3" name="Title 2"/>
          <p:cNvSpPr>
            <a:spLocks noGrp="1"/>
          </p:cNvSpPr>
          <p:nvPr>
            <p:ph type="title"/>
          </p:nvPr>
        </p:nvSpPr>
        <p:spPr/>
        <p:txBody>
          <a:bodyPr/>
          <a:lstStyle/>
          <a:p>
            <a:pPr fontAlgn="auto">
              <a:spcAft>
                <a:spcPts val="0"/>
              </a:spcAft>
              <a:defRPr/>
            </a:pPr>
            <a:r>
              <a:rPr smtClean="0"/>
              <a:t>Team Nutrition Grants</a:t>
            </a:r>
            <a:endParaRPr/>
          </a:p>
        </p:txBody>
      </p:sp>
      <p:pic>
        <p:nvPicPr>
          <p:cNvPr id="10244" name="Picture 3" descr="Wellness committee.jpg"/>
          <p:cNvPicPr>
            <a:picLocks noChangeAspect="1"/>
          </p:cNvPicPr>
          <p:nvPr/>
        </p:nvPicPr>
        <p:blipFill>
          <a:blip r:embed="rId3" cstate="print"/>
          <a:srcRect/>
          <a:stretch>
            <a:fillRect/>
          </a:stretch>
        </p:blipFill>
        <p:spPr bwMode="auto">
          <a:xfrm>
            <a:off x="4724400" y="3352800"/>
            <a:ext cx="3962400" cy="2971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Awarded-</a:t>
            </a:r>
          </a:p>
          <a:p>
            <a:pPr lvl="1"/>
            <a:r>
              <a:rPr lang="en-US" dirty="0" smtClean="0"/>
              <a:t>Go the Distance Day</a:t>
            </a:r>
          </a:p>
          <a:p>
            <a:pPr lvl="2"/>
            <a:r>
              <a:rPr lang="en-US" dirty="0" smtClean="0"/>
              <a:t>Elementary</a:t>
            </a:r>
          </a:p>
          <a:p>
            <a:pPr lvl="2"/>
            <a:r>
              <a:rPr lang="en-US" dirty="0" smtClean="0"/>
              <a:t>Middle School</a:t>
            </a:r>
          </a:p>
          <a:p>
            <a:pPr lvl="1"/>
            <a:r>
              <a:rPr lang="en-US" dirty="0" smtClean="0"/>
              <a:t>School Cafeteria Electronic Health Message Flat Screen</a:t>
            </a:r>
          </a:p>
          <a:p>
            <a:pPr lvl="1"/>
            <a:endParaRPr lang="en-US" dirty="0" smtClean="0"/>
          </a:p>
          <a:p>
            <a:r>
              <a:rPr lang="en-US" dirty="0" smtClean="0"/>
              <a:t>Applied-</a:t>
            </a:r>
          </a:p>
          <a:p>
            <a:pPr lvl="1"/>
            <a:r>
              <a:rPr lang="en-US" dirty="0" smtClean="0"/>
              <a:t>Farm to School</a:t>
            </a:r>
          </a:p>
          <a:p>
            <a:pPr lvl="1"/>
            <a:r>
              <a:rPr lang="en-US" dirty="0" smtClean="0"/>
              <a:t>School Youth Garden</a:t>
            </a:r>
            <a:endParaRPr lang="en-US" dirty="0"/>
          </a:p>
        </p:txBody>
      </p:sp>
      <p:sp>
        <p:nvSpPr>
          <p:cNvPr id="3" name="Title 2"/>
          <p:cNvSpPr>
            <a:spLocks noGrp="1"/>
          </p:cNvSpPr>
          <p:nvPr>
            <p:ph type="title"/>
          </p:nvPr>
        </p:nvSpPr>
        <p:spPr/>
        <p:txBody>
          <a:bodyPr/>
          <a:lstStyle/>
          <a:p>
            <a:r>
              <a:rPr lang="en-US" dirty="0" smtClean="0"/>
              <a:t>Team Nutrition Grants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p:txBody>
          <a:bodyPr/>
          <a:lstStyle/>
          <a:p>
            <a:r>
              <a:rPr lang="en-US" dirty="0" smtClean="0"/>
              <a:t>Elementary</a:t>
            </a:r>
          </a:p>
          <a:p>
            <a:pPr lvl="1"/>
            <a:r>
              <a:rPr lang="en-US" dirty="0" smtClean="0"/>
              <a:t>2006 vs. 2011</a:t>
            </a:r>
          </a:p>
          <a:p>
            <a:pPr lvl="1"/>
            <a:r>
              <a:rPr lang="en-US" dirty="0" smtClean="0"/>
              <a:t>School Health Index Team</a:t>
            </a:r>
          </a:p>
          <a:p>
            <a:pPr lvl="2"/>
            <a:r>
              <a:rPr lang="en-US" dirty="0" smtClean="0"/>
              <a:t>Principal</a:t>
            </a:r>
          </a:p>
          <a:p>
            <a:pPr lvl="2"/>
            <a:r>
              <a:rPr lang="en-US" dirty="0" smtClean="0"/>
              <a:t>Guidance Counselor</a:t>
            </a:r>
          </a:p>
          <a:p>
            <a:pPr lvl="2"/>
            <a:r>
              <a:rPr lang="en-US" dirty="0" smtClean="0"/>
              <a:t>Custodian</a:t>
            </a:r>
          </a:p>
          <a:p>
            <a:pPr lvl="2"/>
            <a:r>
              <a:rPr lang="en-US" dirty="0" smtClean="0"/>
              <a:t>2 Teachers (Kindergarten &amp; 4</a:t>
            </a:r>
            <a:r>
              <a:rPr lang="en-US" baseline="30000" dirty="0" smtClean="0"/>
              <a:t>th</a:t>
            </a:r>
            <a:r>
              <a:rPr lang="en-US" dirty="0" smtClean="0"/>
              <a:t> Grade)</a:t>
            </a:r>
          </a:p>
          <a:p>
            <a:pPr lvl="2"/>
            <a:r>
              <a:rPr lang="en-US" dirty="0" smtClean="0"/>
              <a:t>Food Service Manager</a:t>
            </a:r>
          </a:p>
          <a:p>
            <a:pPr lvl="2"/>
            <a:r>
              <a:rPr lang="en-US" dirty="0" smtClean="0"/>
              <a:t>School Nurse</a:t>
            </a:r>
          </a:p>
        </p:txBody>
      </p:sp>
      <p:sp>
        <p:nvSpPr>
          <p:cNvPr id="3" name="Title 2"/>
          <p:cNvSpPr>
            <a:spLocks noGrp="1"/>
          </p:cNvSpPr>
          <p:nvPr>
            <p:ph type="title"/>
          </p:nvPr>
        </p:nvSpPr>
        <p:spPr/>
        <p:txBody>
          <a:bodyPr/>
          <a:lstStyle/>
          <a:p>
            <a:pPr fontAlgn="auto">
              <a:spcAft>
                <a:spcPts val="0"/>
              </a:spcAft>
              <a:defRPr/>
            </a:pPr>
            <a:r>
              <a:rPr smtClean="0"/>
              <a:t>School Health Index</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nvPr>
        </p:nvGraphicFramePr>
        <p:xfrm>
          <a:off x="508000" y="1574800"/>
          <a:ext cx="8128000" cy="5232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lstStyle/>
          <a:p>
            <a:pPr fontAlgn="auto">
              <a:spcAft>
                <a:spcPts val="0"/>
              </a:spcAft>
              <a:defRPr/>
            </a:pPr>
            <a:r>
              <a:rPr smtClean="0"/>
              <a:t>School Health Index</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pPr>
              <a:buFont typeface="Wingdings 2" pitchFamily="18" charset="2"/>
              <a:buNone/>
            </a:pPr>
            <a:r>
              <a:rPr lang="en-US" dirty="0" smtClean="0"/>
              <a:t>Strengths</a:t>
            </a:r>
          </a:p>
          <a:p>
            <a:pPr lvl="1">
              <a:buFont typeface="Wingdings 2" pitchFamily="18" charset="2"/>
              <a:buNone/>
            </a:pPr>
            <a:r>
              <a:rPr lang="en-US" dirty="0" smtClean="0"/>
              <a:t>Physical Education &amp; Physical Activity Programs</a:t>
            </a:r>
          </a:p>
          <a:p>
            <a:pPr lvl="1">
              <a:buFont typeface="Wingdings 2" pitchFamily="18" charset="2"/>
              <a:buNone/>
            </a:pPr>
            <a:r>
              <a:rPr lang="en-US" dirty="0" smtClean="0"/>
              <a:t>Nutrition Services</a:t>
            </a:r>
          </a:p>
          <a:p>
            <a:pPr lvl="1">
              <a:buFont typeface="Wingdings 2" pitchFamily="18" charset="2"/>
              <a:buNone/>
            </a:pPr>
            <a:endParaRPr lang="en-US" dirty="0" smtClean="0"/>
          </a:p>
          <a:p>
            <a:pPr>
              <a:buFont typeface="Wingdings 2" pitchFamily="18" charset="2"/>
              <a:buNone/>
            </a:pPr>
            <a:r>
              <a:rPr lang="en-US" dirty="0" smtClean="0"/>
              <a:t>Weaknesses	</a:t>
            </a:r>
          </a:p>
          <a:p>
            <a:pPr>
              <a:buFont typeface="Wingdings 2" pitchFamily="18" charset="2"/>
              <a:buNone/>
            </a:pPr>
            <a:r>
              <a:rPr lang="en-US" dirty="0" smtClean="0"/>
              <a:t>	Safety</a:t>
            </a:r>
          </a:p>
          <a:p>
            <a:pPr>
              <a:buFont typeface="Wingdings 2" pitchFamily="18" charset="2"/>
              <a:buNone/>
            </a:pPr>
            <a:r>
              <a:rPr lang="en-US" dirty="0" smtClean="0"/>
              <a:t>	Asthma</a:t>
            </a:r>
          </a:p>
          <a:p>
            <a:pPr>
              <a:buFont typeface="Wingdings 2" pitchFamily="18" charset="2"/>
              <a:buNone/>
            </a:pPr>
            <a:r>
              <a:rPr lang="en-US" dirty="0" smtClean="0"/>
              <a:t>	Employee Wellness</a:t>
            </a:r>
          </a:p>
          <a:p>
            <a:pPr>
              <a:buFont typeface="Wingdings 2" pitchFamily="18" charset="2"/>
              <a:buNone/>
            </a:pPr>
            <a:r>
              <a:rPr lang="en-US" dirty="0" smtClean="0"/>
              <a:t>	Physical Activity </a:t>
            </a:r>
          </a:p>
          <a:p>
            <a:pPr>
              <a:buFont typeface="Wingdings 2" pitchFamily="18" charset="2"/>
              <a:buNone/>
            </a:pPr>
            <a:r>
              <a:rPr lang="en-US" dirty="0" smtClean="0"/>
              <a:t>	Parent &amp; Community Involvement in Programs</a:t>
            </a:r>
          </a:p>
          <a:p>
            <a:pPr lvl="1">
              <a:buFont typeface="Wingdings 2" pitchFamily="18" charset="2"/>
              <a:buNone/>
            </a:pPr>
            <a:endParaRPr lang="en-US" dirty="0" smtClean="0"/>
          </a:p>
        </p:txBody>
      </p:sp>
      <p:sp>
        <p:nvSpPr>
          <p:cNvPr id="3" name="Title 2"/>
          <p:cNvSpPr>
            <a:spLocks noGrp="1"/>
          </p:cNvSpPr>
          <p:nvPr>
            <p:ph type="title"/>
          </p:nvPr>
        </p:nvSpPr>
        <p:spPr/>
        <p:txBody>
          <a:bodyPr/>
          <a:lstStyle/>
          <a:p>
            <a:pPr fontAlgn="auto">
              <a:spcAft>
                <a:spcPts val="0"/>
              </a:spcAft>
              <a:defRPr/>
            </a:pPr>
            <a:r>
              <a:rPr smtClean="0"/>
              <a:t>School Health Index</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lstStyle/>
          <a:p>
            <a:endParaRPr lang="en-US" smtClean="0"/>
          </a:p>
          <a:p>
            <a:endParaRPr lang="en-US" smtClean="0"/>
          </a:p>
          <a:p>
            <a:r>
              <a:rPr lang="en-US" smtClean="0"/>
              <a:t>School Wellness Webinar</a:t>
            </a:r>
          </a:p>
          <a:p>
            <a:endParaRPr lang="en-US" smtClean="0"/>
          </a:p>
          <a:p>
            <a:r>
              <a:rPr lang="en-US" smtClean="0"/>
              <a:t>Employee Wellness Program</a:t>
            </a:r>
          </a:p>
        </p:txBody>
      </p:sp>
      <p:sp>
        <p:nvSpPr>
          <p:cNvPr id="3" name="Title 2"/>
          <p:cNvSpPr>
            <a:spLocks noGrp="1"/>
          </p:cNvSpPr>
          <p:nvPr>
            <p:ph type="title"/>
          </p:nvPr>
        </p:nvSpPr>
        <p:spPr/>
        <p:txBody>
          <a:bodyPr/>
          <a:lstStyle/>
          <a:p>
            <a:pPr fontAlgn="auto">
              <a:spcAft>
                <a:spcPts val="0"/>
              </a:spcAft>
              <a:defRPr/>
            </a:pPr>
            <a:r>
              <a:rPr smtClean="0"/>
              <a:t>Employee Wellness</a:t>
            </a:r>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144</TotalTime>
  <Words>1106</Words>
  <Application>Microsoft Office PowerPoint</Application>
  <PresentationFormat>On-screen Show (4:3)</PresentationFormat>
  <Paragraphs>179</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Paper</vt:lpstr>
      <vt:lpstr>Van Buren Community Schools</vt:lpstr>
      <vt:lpstr>Agenda</vt:lpstr>
      <vt:lpstr>Farm to School</vt:lpstr>
      <vt:lpstr>Team Nutrition Grants</vt:lpstr>
      <vt:lpstr>Team Nutrition Grants</vt:lpstr>
      <vt:lpstr>School Health Index</vt:lpstr>
      <vt:lpstr>School Health Index</vt:lpstr>
      <vt:lpstr>School Health Index</vt:lpstr>
      <vt:lpstr>Employee Wellness</vt:lpstr>
      <vt:lpstr>End of Year Report</vt:lpstr>
      <vt:lpstr>End of the Year Report</vt:lpstr>
      <vt:lpstr>End of Year Report</vt:lpstr>
      <vt:lpstr>Upcoming Events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 Buren Community Schools</dc:title>
  <dc:creator>Admin</dc:creator>
  <cp:lastModifiedBy>Admin</cp:lastModifiedBy>
  <cp:revision>35</cp:revision>
  <dcterms:created xsi:type="dcterms:W3CDTF">2011-05-18T15:09:03Z</dcterms:created>
  <dcterms:modified xsi:type="dcterms:W3CDTF">2011-06-14T15:28:11Z</dcterms:modified>
</cp:coreProperties>
</file>